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1"/>
  </p:notesMasterIdLst>
  <p:handoutMasterIdLst>
    <p:handoutMasterId r:id="rId32"/>
  </p:handoutMasterIdLst>
  <p:sldIdLst>
    <p:sldId id="256" r:id="rId2"/>
    <p:sldId id="604" r:id="rId3"/>
    <p:sldId id="606" r:id="rId4"/>
    <p:sldId id="603" r:id="rId5"/>
    <p:sldId id="585" r:id="rId6"/>
    <p:sldId id="586" r:id="rId7"/>
    <p:sldId id="546" r:id="rId8"/>
    <p:sldId id="547" r:id="rId9"/>
    <p:sldId id="548" r:id="rId10"/>
    <p:sldId id="549" r:id="rId11"/>
    <p:sldId id="550" r:id="rId12"/>
    <p:sldId id="551" r:id="rId13"/>
    <p:sldId id="552" r:id="rId14"/>
    <p:sldId id="553" r:id="rId15"/>
    <p:sldId id="554" r:id="rId16"/>
    <p:sldId id="555" r:id="rId17"/>
    <p:sldId id="556" r:id="rId18"/>
    <p:sldId id="557" r:id="rId19"/>
    <p:sldId id="558" r:id="rId20"/>
    <p:sldId id="559" r:id="rId21"/>
    <p:sldId id="561" r:id="rId22"/>
    <p:sldId id="602" r:id="rId23"/>
    <p:sldId id="597" r:id="rId24"/>
    <p:sldId id="598" r:id="rId25"/>
    <p:sldId id="599" r:id="rId26"/>
    <p:sldId id="600" r:id="rId27"/>
    <p:sldId id="588" r:id="rId28"/>
    <p:sldId id="589" r:id="rId29"/>
    <p:sldId id="60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604"/>
            <p14:sldId id="606"/>
            <p14:sldId id="603"/>
            <p14:sldId id="585"/>
            <p14:sldId id="586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1"/>
            <p14:sldId id="602"/>
            <p14:sldId id="597"/>
            <p14:sldId id="598"/>
            <p14:sldId id="599"/>
            <p14:sldId id="600"/>
            <p14:sldId id="588"/>
            <p14:sldId id="589"/>
            <p14:sldId id="6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717" autoAdjust="0"/>
    <p:restoredTop sz="77859" autoAdjust="0"/>
  </p:normalViewPr>
  <p:slideViewPr>
    <p:cSldViewPr snapToGrid="0" snapToObjects="1">
      <p:cViewPr varScale="1">
        <p:scale>
          <a:sx n="80" d="100"/>
          <a:sy n="80" d="100"/>
        </p:scale>
        <p:origin x="63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oundation.zurb.com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#29 – 12/5/2019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25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89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99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57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6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88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7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AF83-FBEE-0248-8866-4CCF85A0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B1ACE-C5B6-E14E-943E-DFD9946D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4 is due tomorrow evening!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Sampling data is okay!  Even necessary!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Tell us how you sample, and what the impact of your sampling strategy might be on the insights derived.</a:t>
            </a:r>
          </a:p>
          <a:p>
            <a:r>
              <a:rPr lang="en-US" dirty="0"/>
              <a:t>Final tutorials are due by </a:t>
            </a:r>
            <a:r>
              <a:rPr lang="en-US" dirty="0">
                <a:solidFill>
                  <a:schemeClr val="tx2"/>
                </a:solidFill>
              </a:rPr>
              <a:t>4:00pm on 12/16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i="1" u="sng" dirty="0">
                <a:solidFill>
                  <a:schemeClr val="tx2"/>
                </a:solidFill>
              </a:rPr>
              <a:t>hard deadline</a:t>
            </a:r>
            <a:r>
              <a:rPr lang="en-US" b="0" dirty="0"/>
              <a:t> (based on CMSC320’s pre-scheduled, university-wide exam time and date)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TAs and I are happy to chat!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Feel free to post questions and ideas on Piazza, too!  Or brag about your projects </a:t>
            </a:r>
            <a:r>
              <a:rPr lang="en-US" b="0" dirty="0">
                <a:sym typeface="Wingdings" pitchFamily="2" charset="2"/>
              </a:rPr>
              <a:t>.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5C29F-4E89-BD4B-9626-9A0355DB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F4915-BD67-2F41-90C0-33CAF19B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7" y="169078"/>
            <a:ext cx="3175000" cy="177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0518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3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run your ML algorithm(s) and it works well (?!)</a:t>
            </a:r>
          </a:p>
          <a:p>
            <a:r>
              <a:rPr lang="en-US" dirty="0"/>
              <a:t>Still: be skeptical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Very easy to accidentally let your ML algorithm cheat: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Peaking (train/test </a:t>
            </a:r>
            <a:r>
              <a:rPr lang="en-US" b="0" dirty="0" err="1"/>
              <a:t>bleedover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Including output as an input feature explicitly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Including output as an input feature implicitly</a:t>
            </a:r>
          </a:p>
          <a:p>
            <a:r>
              <a:rPr lang="en-US" dirty="0"/>
              <a:t>Try to solve the problem by hand;</a:t>
            </a:r>
          </a:p>
          <a:p>
            <a:r>
              <a:rPr lang="en-US" dirty="0"/>
              <a:t>Try to interpret the ML algorithm / output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Continue being skeptical.  Always be skeptical.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66AA-732A-1F4A-8275-DADF5792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Industry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4C792-C6AE-784A-AE34-753947E3C4B9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56934-85BF-4B4A-8117-59981E989F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3283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/>
              <a:t>data scientist?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types of “data scientists” in industry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Business analysts, renamed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someone who analyzes an organization or business domain (real or hypothetical) and documents its business or processes or systems, assessing the business model or its integration with technology.”  </a:t>
            </a:r>
            <a:r>
              <a:rPr lang="mr-IN" dirty="0"/>
              <a:t>–</a:t>
            </a:r>
            <a:r>
              <a:rPr lang="en-US" dirty="0"/>
              <a:t> Wikipedia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Statisticians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Machine learning engineer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Backend tools developer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23429" y="6531429"/>
            <a:ext cx="263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051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statistics vs machine learning approaches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(Two are nearly mixed in most job calls you will see.)</a:t>
            </a:r>
          </a:p>
          <a:p>
            <a:endParaRPr lang="en-US" dirty="0"/>
          </a:p>
          <a:p>
            <a:r>
              <a:rPr lang="en-US" dirty="0"/>
              <a:t>Developing data science tools vs. doing data analysis</a:t>
            </a:r>
          </a:p>
          <a:p>
            <a:endParaRPr lang="en-US" dirty="0"/>
          </a:p>
          <a:p>
            <a:r>
              <a:rPr lang="en-US" dirty="0"/>
              <a:t>Working on a core business product vs more nebulous “identification of value” for the firm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personal website.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Free hosting options: GitHub Pages, Google Sites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Pay for your own URL (but not the hosting).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Make a clean website, and make sure it renders on mobile: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Bootstrap: </a:t>
            </a:r>
            <a:r>
              <a:rPr lang="en-US" dirty="0">
                <a:hlinkClick r:id="rId2"/>
              </a:rPr>
              <a:t>https://getbootstrap.com/</a:t>
            </a: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Foundation: </a:t>
            </a:r>
            <a:r>
              <a:rPr lang="en-US" dirty="0">
                <a:hlinkClick r:id="rId3"/>
              </a:rPr>
              <a:t>http://foundation.zurb.com/</a:t>
            </a:r>
            <a:endParaRPr lang="en-US" dirty="0"/>
          </a:p>
          <a:p>
            <a:r>
              <a:rPr lang="en-US" dirty="0"/>
              <a:t>Highlight relevant coursework, open source projects, tangible work experience,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Highlight tools that you know (not just programming languages, but also frameworks like </a:t>
            </a:r>
            <a:r>
              <a:rPr lang="en-US" dirty="0" err="1"/>
              <a:t>TensorFlow</a:t>
            </a:r>
            <a:r>
              <a:rPr lang="en-US" dirty="0"/>
              <a:t> and general tech skills)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6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“Requirements”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job postings </a:t>
            </a:r>
            <a:r>
              <a:rPr lang="mr-IN" dirty="0"/>
              <a:t>–</a:t>
            </a:r>
            <a:r>
              <a:rPr lang="en-US" dirty="0"/>
              <a:t> and, honestly, CS postings in general </a:t>
            </a:r>
            <a:r>
              <a:rPr lang="mr-IN" dirty="0"/>
              <a:t>–</a:t>
            </a:r>
            <a:r>
              <a:rPr lang="en-US" dirty="0"/>
              <a:t> often have completely nonsense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The group is filtering out some noise from the applicant pool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Somebody wrote the posting and went buzzword crazy</a:t>
            </a:r>
          </a:p>
          <a:p>
            <a:r>
              <a:rPr lang="en-US" dirty="0"/>
              <a:t>In most cases (unless the position is a team lead, pure R&amp;D, or a very senior role) you can work around requirements: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good, simple website with good, clean projects can work wonders here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Reach out and speak directly with team members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Alumni network, internship network, online forums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9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223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saw that there is no standard for being a “data scientist” </a:t>
            </a:r>
            <a:r>
              <a:rPr lang="mr-IN" dirty="0"/>
              <a:t>–</a:t>
            </a:r>
            <a:r>
              <a:rPr lang="en-US" dirty="0"/>
              <a:t> and there is also no standard interview style 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but, generally, you’ll be asked about the five “chunks” we covered in this class, plus core CS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Software engineering questions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Data collection and management questions (SQL, APIs, scraping, newer DB stuff like NoSQL, Graph DBs, </a:t>
            </a:r>
            <a:r>
              <a:rPr lang="en-US" b="0" dirty="0" err="1"/>
              <a:t>etc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General “how would you approach </a:t>
            </a:r>
            <a:r>
              <a:rPr lang="mr-IN" b="0" dirty="0"/>
              <a:t>…</a:t>
            </a:r>
            <a:r>
              <a:rPr lang="en-US" b="0" dirty="0"/>
              <a:t>” EDA questions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Machine learning questions (“general” best practices, but you should be able to describe DTs, RFs, SVM, </a:t>
            </a:r>
            <a:r>
              <a:rPr lang="en-US" b="0" dirty="0">
                <a:solidFill>
                  <a:schemeClr val="tx2"/>
                </a:solidFill>
              </a:rPr>
              <a:t>basic neural nets</a:t>
            </a:r>
            <a:r>
              <a:rPr lang="en-US" b="0" dirty="0"/>
              <a:t>, KNN, OLS, </a:t>
            </a:r>
            <a:r>
              <a:rPr lang="en-US" b="0" dirty="0">
                <a:solidFill>
                  <a:schemeClr val="tx2"/>
                </a:solidFill>
              </a:rPr>
              <a:t>boosting</a:t>
            </a:r>
            <a:r>
              <a:rPr lang="en-US" b="0" dirty="0"/>
              <a:t>, PCA, </a:t>
            </a:r>
            <a:r>
              <a:rPr lang="en-US" b="0" dirty="0">
                <a:solidFill>
                  <a:schemeClr val="tx2"/>
                </a:solidFill>
              </a:rPr>
              <a:t>feature selection</a:t>
            </a:r>
            <a:r>
              <a:rPr lang="en-US" b="0" dirty="0"/>
              <a:t>, clustering)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Basic “best practices” for statistics, e.g., hypothesis testing</a:t>
            </a:r>
          </a:p>
          <a:p>
            <a:r>
              <a:rPr lang="en-US" dirty="0"/>
              <a:t>Take-home data analysis project (YMMV)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1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Graduate school, Academia, R&amp;D,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science isn’t really an academic discipline by itself, but it comes up </a:t>
            </a:r>
            <a:r>
              <a:rPr lang="en-US" dirty="0">
                <a:solidFill>
                  <a:schemeClr val="tx2"/>
                </a:solidFill>
              </a:rPr>
              <a:t>everywhere</a:t>
            </a:r>
            <a:r>
              <a:rPr lang="en-US" dirty="0"/>
              <a:t> within and without CS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Modern science is built on a “CS and Statistics stack”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Academic work in the area: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Outside of CS, using techniques from this class to help fundamental research in that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Within CS, fundamental research in: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Machine learning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Statistics (non-pure theory)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Databases and data management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Incentives, game theory, mechanism design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Within CS, trying to automate data science (e.g., Google Cloud’s Predictive Analytics, “Automatic Statistician,”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5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1A4E-F064-AC4F-B5C8-7E091699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5FFA-C349-DB4F-AC42-54189DA8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7A6C7-49CE-AF4D-A316-D898CC65A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389" y="1524318"/>
            <a:ext cx="4275221" cy="42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CF0C-00B7-0F46-B630-59368EDC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0E10-5637-2D4C-87F8-38633A802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in your project details at the Google Drive link posted on Piazza!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Google Drive spreadsheet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Include the link to your project as well as a list of all your group members</a:t>
            </a:r>
          </a:p>
          <a:p>
            <a:r>
              <a:rPr lang="en-US" dirty="0"/>
              <a:t>Reasons for doing this?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We only grade each project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We can post a list of projects &amp; authors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 can see each others’ projects!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E8F34-8D17-734B-88B6-AC41C532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9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4B6A38-D40A-A448-A9F1-56BD97F4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Data Science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26AA27-31EC-8A49-9049-4A57BBE40051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DD043-648B-C849-BD16-A15E2CFB93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55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3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0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6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25249</TotalTime>
  <Words>855</Words>
  <Application>Microsoft Macintosh PowerPoint</Application>
  <PresentationFormat>On-screen Show (4:3)</PresentationFormat>
  <Paragraphs>117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Arial Black</vt:lpstr>
      <vt:lpstr>Calibri</vt:lpstr>
      <vt:lpstr>Essential</vt:lpstr>
      <vt:lpstr>Introduction To Data Science</vt:lpstr>
      <vt:lpstr>Announcements</vt:lpstr>
      <vt:lpstr>Announcements</vt:lpstr>
      <vt:lpstr>Debugging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dream</vt:lpstr>
      <vt:lpstr>Data Science In Industry</vt:lpstr>
      <vt:lpstr>What is a data scientist?</vt:lpstr>
      <vt:lpstr>Key differences</vt:lpstr>
      <vt:lpstr>Finding a job</vt:lpstr>
      <vt:lpstr>“Requirements”</vt:lpstr>
      <vt:lpstr>Interviewing</vt:lpstr>
      <vt:lpstr>Graduate school, Academia, R&amp;D, …</vt:lpstr>
      <vt:lpstr>That’s 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2882</cp:revision>
  <cp:lastPrinted>2017-02-27T23:15:51Z</cp:lastPrinted>
  <dcterms:created xsi:type="dcterms:W3CDTF">2013-03-05T15:39:19Z</dcterms:created>
  <dcterms:modified xsi:type="dcterms:W3CDTF">2019-12-05T02:53:44Z</dcterms:modified>
</cp:coreProperties>
</file>